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Amatic SC"/>
      <p:regular r:id="rId18"/>
      <p:bold r:id="rId19"/>
    </p:embeddedFont>
    <p:embeddedFont>
      <p:font typeface="Source Code Pr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ourceCodePro-regular.fntdata"/><Relationship Id="rId11" Type="http://schemas.openxmlformats.org/officeDocument/2006/relationships/slide" Target="slides/slide6.xml"/><Relationship Id="rId22" Type="http://schemas.openxmlformats.org/officeDocument/2006/relationships/font" Target="fonts/SourceCodePro-italic.fntdata"/><Relationship Id="rId10" Type="http://schemas.openxmlformats.org/officeDocument/2006/relationships/slide" Target="slides/slide5.xml"/><Relationship Id="rId21" Type="http://schemas.openxmlformats.org/officeDocument/2006/relationships/font" Target="fonts/SourceCodePr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SourceCodePr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AmaticSC-bold.fntdata"/><Relationship Id="rId6" Type="http://schemas.openxmlformats.org/officeDocument/2006/relationships/slide" Target="slides/slide1.xml"/><Relationship Id="rId18" Type="http://schemas.openxmlformats.org/officeDocument/2006/relationships/font" Target="fonts/AmaticSC-regular.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jp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a18ef2bc76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a18ef2bc76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missing information on registered dogs from our data source, many popular breeds were not included in the count – such as Dachsunds, Corgis, Great Danes. May not give full picture put gives general view of most popular breeds in NZ</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t>A couple of NZ specific breeds were not a part of the AKC dataframe, the heading dog and huntaway. Heading dogs were initially bred from collies so decided to add to the collie set. Ended up removing Huntaway as they were not bred from a specific breed rather bred for specific characteristics ‘Loud bark’.</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Mastiff breeds - menacing breeds, we believe this is why they were included in all the data despite representing almost none of the registered dogs. These were mostly filtered out.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
              <a:t>The population data we used was from 2013 and was the data provided by figures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a:t>Able to join these breeds as the statistics we were looking at from AKC were the weight and temperament - all collies are similar weights and temperament</a:t>
            </a:r>
            <a:endParaRPr/>
          </a:p>
          <a:p>
            <a:pPr indent="0" lvl="0" marL="0" rtl="0" algn="l">
              <a:lnSpc>
                <a:spcPct val="115000"/>
              </a:lnSpc>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9cec20af7c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9cec20af7c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Goden retrievers and Labs were most popular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a18ef2bc76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a18ef2bc7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Compare NZs favourite dog to other countries</a:t>
            </a:r>
            <a:endParaRPr/>
          </a:p>
          <a:p>
            <a:pPr indent="0" lvl="0" marL="0" rtl="0" algn="l">
              <a:spcBef>
                <a:spcPts val="0"/>
              </a:spcBef>
              <a:spcAft>
                <a:spcPts val="0"/>
              </a:spcAft>
              <a:buNone/>
            </a:pPr>
            <a:r>
              <a:rPr lang="en"/>
              <a:t>Other dog information could be compared such as working breeds or companion animal information</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9cec20af7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9cec20af7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9cec20af7c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9cec20af7c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9cec20af7c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9cec20af7c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9cec20af7c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9cec20af7c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order to put into perspective the ethical considerations of this project, we decided to use the Maori view of the world discussed by Caleb Moses in his guest lecture. After consulting the terms of use and mission statement portions of each website, we came to the conclusion that the scraping, wrangling and distribution of findings derived from this data could be useful and interesting to the general population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9cec20af7c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9cec20af7c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the AKC site scraped in Julia</a:t>
            </a:r>
            <a:endParaRPr/>
          </a:p>
          <a:p>
            <a:pPr indent="0" lvl="0" marL="0" rtl="0" algn="l">
              <a:spcBef>
                <a:spcPts val="0"/>
              </a:spcBef>
              <a:spcAft>
                <a:spcPts val="0"/>
              </a:spcAft>
              <a:buNone/>
            </a:pPr>
            <a:r>
              <a:rPr lang="en"/>
              <a:t>Got the text for the breed as well as the link, then setup to go through the links and also scrape information on each page about the weight size and </a:t>
            </a:r>
            <a:r>
              <a:rPr lang="en"/>
              <a:t>temperament</a:t>
            </a:r>
            <a:r>
              <a:rPr lang="en"/>
              <a:t> on each page </a:t>
            </a:r>
            <a:endParaRPr/>
          </a:p>
          <a:p>
            <a:pPr indent="0" lvl="0" marL="0" rtl="0" algn="l">
              <a:spcBef>
                <a:spcPts val="0"/>
              </a:spcBef>
              <a:spcAft>
                <a:spcPts val="0"/>
              </a:spcAft>
              <a:buNone/>
            </a:pPr>
            <a:r>
              <a:rPr lang="en"/>
              <a:t>Excess of unused information on each of the CSVs. Had to go through and extract what we wanted and put into dataframes.</a:t>
            </a:r>
            <a:endParaRPr/>
          </a:p>
          <a:p>
            <a:pPr indent="0" lvl="0" marL="0" rtl="0" algn="l">
              <a:spcBef>
                <a:spcPts val="0"/>
              </a:spcBef>
              <a:spcAft>
                <a:spcPts val="0"/>
              </a:spcAft>
              <a:buNone/>
            </a:pPr>
            <a:r>
              <a:rPr lang="en"/>
              <a:t>We then had to use the information counts that we had to standardise the information to be by per capita. This makes comparison across regions fair.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a18ef2bb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a18ef2bb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9cec20af7c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9cec20af7c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Plot shows the number of dogs per capita increases with an increase in home ownership in the region!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a1a8c4a23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a1a8c4a2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Shows regions with higher median income prefer bigger dogs!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hyperlink" Target="https://www.animalregister.co.nz/" TargetMode="External"/><Relationship Id="rId5" Type="http://schemas.openxmlformats.org/officeDocument/2006/relationships/hyperlink" Target="https://www.animalregister.co.nz/"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4.png"/><Relationship Id="rId5" Type="http://schemas.openxmlformats.org/officeDocument/2006/relationships/image" Target="../media/image1.jpg"/><Relationship Id="rId6"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slide" Target="/ppt/slides/slide2.xml"/><Relationship Id="rId4" Type="http://schemas.openxmlformats.org/officeDocument/2006/relationships/slide" Target="/ppt/slides/slide4.xml"/><Relationship Id="rId5" Type="http://schemas.openxmlformats.org/officeDocument/2006/relationships/slide" Target="/ppt/slides/slide6.xml"/><Relationship Id="rId6" Type="http://schemas.openxmlformats.org/officeDocument/2006/relationships/slide" Target="/ppt/slides/slide8.xml"/><Relationship Id="rId7" Type="http://schemas.openxmlformats.org/officeDocument/2006/relationships/slide" Target="/ppt/slides/slide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Dog Gone</a:t>
            </a:r>
            <a:endParaRPr/>
          </a:p>
        </p:txBody>
      </p:sp>
      <p:sp>
        <p:nvSpPr>
          <p:cNvPr id="57" name="Google Shape;57;p13"/>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Authors: Andrew Doodson, Oscar Evans, Helen Morris, Torie Owers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Limitations</a:t>
            </a:r>
            <a:endParaRPr/>
          </a:p>
        </p:txBody>
      </p:sp>
      <p:sp>
        <p:nvSpPr>
          <p:cNvPr id="119" name="Google Shape;119;p22"/>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Missing data on a lot of popular breeds in New Zealand</a:t>
            </a:r>
            <a:endParaRPr/>
          </a:p>
          <a:p>
            <a:pPr indent="-342900" lvl="0" marL="457200" rtl="0" algn="l">
              <a:spcBef>
                <a:spcPts val="0"/>
              </a:spcBef>
              <a:spcAft>
                <a:spcPts val="0"/>
              </a:spcAft>
              <a:buSzPts val="1800"/>
              <a:buChar char="●"/>
            </a:pPr>
            <a:r>
              <a:rPr lang="en"/>
              <a:t>Two specific NZ breeds (Heading and Huntaway) were not represented in the AKC dataframe. </a:t>
            </a:r>
            <a:endParaRPr/>
          </a:p>
          <a:p>
            <a:pPr indent="-342900" lvl="0" marL="457200" rtl="0" algn="l">
              <a:spcBef>
                <a:spcPts val="0"/>
              </a:spcBef>
              <a:spcAft>
                <a:spcPts val="0"/>
              </a:spcAft>
              <a:buSzPts val="1800"/>
              <a:buChar char="●"/>
            </a:pPr>
            <a:r>
              <a:rPr lang="en"/>
              <a:t>A lot of mastiff breeds over-represented in figures - despite low or zero counts</a:t>
            </a:r>
            <a:endParaRPr/>
          </a:p>
          <a:p>
            <a:pPr indent="-342900" lvl="0" marL="457200" rtl="0" algn="l">
              <a:spcBef>
                <a:spcPts val="0"/>
              </a:spcBef>
              <a:spcAft>
                <a:spcPts val="0"/>
              </a:spcAft>
              <a:buSzPts val="1800"/>
              <a:buChar char="●"/>
            </a:pPr>
            <a:r>
              <a:rPr lang="en"/>
              <a:t>Population data used to normalise per capita from 2013 vs Pet data from 2019</a:t>
            </a:r>
            <a:endParaRPr/>
          </a:p>
          <a:p>
            <a:pPr indent="-342900" lvl="0" marL="457200" rtl="0" algn="l">
              <a:spcBef>
                <a:spcPts val="0"/>
              </a:spcBef>
              <a:spcAft>
                <a:spcPts val="0"/>
              </a:spcAft>
              <a:buSzPts val="1800"/>
              <a:buChar char="●"/>
            </a:pPr>
            <a:r>
              <a:rPr lang="en"/>
              <a:t>More specific breeds mentioned in the figures dataframe, eg. four types of collies (Smooth, Rough, Bearded and Border).</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25" name="Google Shape;125;p23"/>
          <p:cNvSpPr txBox="1"/>
          <p:nvPr>
            <p:ph idx="1" type="body"/>
          </p:nvPr>
        </p:nvSpPr>
        <p:spPr>
          <a:xfrm>
            <a:off x="311700" y="1228675"/>
            <a:ext cx="8160300" cy="33402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Labradors were the most popular dog in New Zealand</a:t>
            </a:r>
            <a:endParaRPr/>
          </a:p>
          <a:p>
            <a:pPr indent="-342900" lvl="0" marL="457200" rtl="0" algn="l">
              <a:lnSpc>
                <a:spcPct val="150000"/>
              </a:lnSpc>
              <a:spcBef>
                <a:spcPts val="0"/>
              </a:spcBef>
              <a:spcAft>
                <a:spcPts val="0"/>
              </a:spcAft>
              <a:buSzPts val="1800"/>
              <a:buChar char="●"/>
            </a:pPr>
            <a:r>
              <a:rPr lang="en"/>
              <a:t>Home ownership could be a factor in dog ownership</a:t>
            </a:r>
            <a:endParaRPr/>
          </a:p>
          <a:p>
            <a:pPr indent="-342900" lvl="0" marL="457200" rtl="0" algn="l">
              <a:lnSpc>
                <a:spcPct val="150000"/>
              </a:lnSpc>
              <a:spcBef>
                <a:spcPts val="0"/>
              </a:spcBef>
              <a:spcAft>
                <a:spcPts val="0"/>
              </a:spcAft>
              <a:buSzPts val="1800"/>
              <a:buChar char="●"/>
            </a:pPr>
            <a:r>
              <a:rPr lang="en"/>
              <a:t>Southland had the highest number of dogs per capita - 0.26, followed by Tasman with 0.23 </a:t>
            </a:r>
            <a:endParaRPr/>
          </a:p>
          <a:p>
            <a:pPr indent="0" lvl="0" marL="0" rtl="0" algn="l">
              <a:spcBef>
                <a:spcPts val="1600"/>
              </a:spcBef>
              <a:spcAft>
                <a:spcPts val="1600"/>
              </a:spcAft>
              <a:buNone/>
            </a:pPr>
            <a:r>
              <a:t/>
            </a:r>
            <a:endParaRPr/>
          </a:p>
        </p:txBody>
      </p:sp>
      <p:sp>
        <p:nvSpPr>
          <p:cNvPr id="126" name="Google Shape;126;p23"/>
          <p:cNvSpPr txBox="1"/>
          <p:nvPr/>
        </p:nvSpPr>
        <p:spPr>
          <a:xfrm>
            <a:off x="7209600" y="4568875"/>
            <a:ext cx="1622700" cy="324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t/>
            </a:r>
            <a:endParaRPr sz="100">
              <a:latin typeface="Source Code Pro"/>
              <a:ea typeface="Source Code Pro"/>
              <a:cs typeface="Source Code Pro"/>
              <a:sym typeface="Source Code Pr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Work</a:t>
            </a:r>
            <a:endParaRPr/>
          </a:p>
        </p:txBody>
      </p:sp>
      <p:pic>
        <p:nvPicPr>
          <p:cNvPr id="132" name="Google Shape;132;p24"/>
          <p:cNvPicPr preferRelativeResize="0"/>
          <p:nvPr/>
        </p:nvPicPr>
        <p:blipFill>
          <a:blip r:embed="rId3">
            <a:alphaModFix amt="25000"/>
          </a:blip>
          <a:stretch>
            <a:fillRect/>
          </a:stretch>
        </p:blipFill>
        <p:spPr>
          <a:xfrm>
            <a:off x="5" y="0"/>
            <a:ext cx="9143981" cy="5143500"/>
          </a:xfrm>
          <a:prstGeom prst="rect">
            <a:avLst/>
          </a:prstGeom>
          <a:noFill/>
          <a:ln>
            <a:noFill/>
          </a:ln>
        </p:spPr>
      </p:pic>
      <p:sp>
        <p:nvSpPr>
          <p:cNvPr id="133" name="Google Shape;133;p2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Compare statistics of dog ownership in New Zealand to other countries</a:t>
            </a:r>
            <a:endParaRPr/>
          </a:p>
          <a:p>
            <a:pPr indent="-342900" lvl="0" marL="457200" rtl="0" algn="l">
              <a:spcBef>
                <a:spcPts val="0"/>
              </a:spcBef>
              <a:spcAft>
                <a:spcPts val="0"/>
              </a:spcAft>
              <a:buSzPts val="1800"/>
              <a:buChar char="●"/>
            </a:pPr>
            <a:r>
              <a:rPr lang="en"/>
              <a:t>Aggregate more New Zealand specific breed information</a:t>
            </a:r>
            <a:endParaRPr/>
          </a:p>
          <a:p>
            <a:pPr indent="-342900" lvl="0" marL="457200" rtl="0" algn="l">
              <a:spcBef>
                <a:spcPts val="0"/>
              </a:spcBef>
              <a:spcAft>
                <a:spcPts val="0"/>
              </a:spcAft>
              <a:buSzPts val="1800"/>
              <a:buChar char="●"/>
            </a:pPr>
            <a:r>
              <a:rPr lang="en"/>
              <a:t>Could look into </a:t>
            </a:r>
            <a:r>
              <a:rPr lang="en" u="sng">
                <a:solidFill>
                  <a:schemeClr val="hlink"/>
                </a:solidFill>
                <a:hlinkClick r:id="rId4"/>
              </a:rPr>
              <a:t>companion</a:t>
            </a:r>
            <a:r>
              <a:rPr lang="en" u="sng">
                <a:solidFill>
                  <a:schemeClr val="hlink"/>
                </a:solidFill>
                <a:hlinkClick r:id="rId5"/>
              </a:rPr>
              <a:t> animals registration</a:t>
            </a:r>
            <a:r>
              <a:rPr lang="en"/>
              <a:t> in NZ</a:t>
            </a:r>
            <a:endParaRPr/>
          </a:p>
          <a:p>
            <a:pPr indent="-342900" lvl="0" marL="457200" rtl="0" algn="l">
              <a:spcBef>
                <a:spcPts val="0"/>
              </a:spcBef>
              <a:spcAft>
                <a:spcPts val="0"/>
              </a:spcAft>
              <a:buSzPts val="1800"/>
              <a:buChar char="●"/>
            </a:pPr>
            <a:r>
              <a:rPr lang="en"/>
              <a:t>Compare ‘working’ breeds to proportion of registered breeds, e.g seeing eye dogs, police sniffer dogs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Dogs of our lives </a:t>
            </a:r>
            <a:endParaRPr/>
          </a:p>
        </p:txBody>
      </p:sp>
      <p:sp>
        <p:nvSpPr>
          <p:cNvPr id="63" name="Google Shape;63;p14"/>
          <p:cNvSpPr txBox="1"/>
          <p:nvPr/>
        </p:nvSpPr>
        <p:spPr>
          <a:xfrm>
            <a:off x="7209600" y="4568875"/>
            <a:ext cx="1622700" cy="324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t/>
            </a:r>
            <a:endParaRPr sz="100">
              <a:latin typeface="Source Code Pro"/>
              <a:ea typeface="Source Code Pro"/>
              <a:cs typeface="Source Code Pro"/>
              <a:sym typeface="Source Code Pro"/>
            </a:endParaRPr>
          </a:p>
        </p:txBody>
      </p:sp>
      <p:pic>
        <p:nvPicPr>
          <p:cNvPr id="64" name="Google Shape;64;p14"/>
          <p:cNvPicPr preferRelativeResize="0"/>
          <p:nvPr/>
        </p:nvPicPr>
        <p:blipFill>
          <a:blip r:embed="rId3">
            <a:alphaModFix/>
          </a:blip>
          <a:stretch>
            <a:fillRect/>
          </a:stretch>
        </p:blipFill>
        <p:spPr>
          <a:xfrm>
            <a:off x="6388400" y="2612401"/>
            <a:ext cx="2117226" cy="2235499"/>
          </a:xfrm>
          <a:prstGeom prst="rect">
            <a:avLst/>
          </a:prstGeom>
          <a:noFill/>
          <a:ln>
            <a:noFill/>
          </a:ln>
        </p:spPr>
      </p:pic>
      <p:pic>
        <p:nvPicPr>
          <p:cNvPr id="65" name="Google Shape;65;p14"/>
          <p:cNvPicPr preferRelativeResize="0"/>
          <p:nvPr/>
        </p:nvPicPr>
        <p:blipFill>
          <a:blip r:embed="rId4">
            <a:alphaModFix/>
          </a:blip>
          <a:stretch>
            <a:fillRect/>
          </a:stretch>
        </p:blipFill>
        <p:spPr>
          <a:xfrm>
            <a:off x="228176" y="1279875"/>
            <a:ext cx="3130650" cy="3153051"/>
          </a:xfrm>
          <a:prstGeom prst="rect">
            <a:avLst/>
          </a:prstGeom>
          <a:noFill/>
          <a:ln>
            <a:noFill/>
          </a:ln>
        </p:spPr>
      </p:pic>
      <p:pic>
        <p:nvPicPr>
          <p:cNvPr id="66" name="Google Shape;66;p14"/>
          <p:cNvPicPr preferRelativeResize="0"/>
          <p:nvPr/>
        </p:nvPicPr>
        <p:blipFill rotWithShape="1">
          <a:blip r:embed="rId5">
            <a:alphaModFix/>
          </a:blip>
          <a:srcRect b="27583" l="4360" r="17636" t="33864"/>
          <a:stretch/>
        </p:blipFill>
        <p:spPr>
          <a:xfrm>
            <a:off x="7155975" y="247250"/>
            <a:ext cx="1853775" cy="1982950"/>
          </a:xfrm>
          <a:prstGeom prst="rect">
            <a:avLst/>
          </a:prstGeom>
          <a:noFill/>
          <a:ln>
            <a:noFill/>
          </a:ln>
        </p:spPr>
      </p:pic>
      <p:pic>
        <p:nvPicPr>
          <p:cNvPr id="67" name="Google Shape;67;p14"/>
          <p:cNvPicPr preferRelativeResize="0"/>
          <p:nvPr/>
        </p:nvPicPr>
        <p:blipFill>
          <a:blip r:embed="rId6">
            <a:alphaModFix/>
          </a:blip>
          <a:stretch>
            <a:fillRect/>
          </a:stretch>
        </p:blipFill>
        <p:spPr>
          <a:xfrm>
            <a:off x="3674775" y="1307287"/>
            <a:ext cx="2323676" cy="30982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a:t>
            </a:r>
            <a:endParaRPr/>
          </a:p>
        </p:txBody>
      </p:sp>
      <p:sp>
        <p:nvSpPr>
          <p:cNvPr id="73" name="Google Shape;73;p15"/>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u="sng">
                <a:solidFill>
                  <a:schemeClr val="hlink"/>
                </a:solidFill>
                <a:hlinkClick action="ppaction://hlinksldjump" r:id="rId3"/>
              </a:rPr>
              <a:t>An introduction to the project</a:t>
            </a:r>
            <a:endParaRPr/>
          </a:p>
          <a:p>
            <a:pPr indent="-342900" lvl="0" marL="457200" rtl="0" algn="l">
              <a:spcBef>
                <a:spcPts val="0"/>
              </a:spcBef>
              <a:spcAft>
                <a:spcPts val="0"/>
              </a:spcAft>
              <a:buSzPts val="1800"/>
              <a:buChar char="●"/>
            </a:pPr>
            <a:r>
              <a:rPr lang="en" u="sng">
                <a:solidFill>
                  <a:schemeClr val="hlink"/>
                </a:solidFill>
                <a:hlinkClick action="ppaction://hlinksldjump" r:id="rId4"/>
              </a:rPr>
              <a:t>The data sources and ethical considerations</a:t>
            </a:r>
            <a:endParaRPr/>
          </a:p>
          <a:p>
            <a:pPr indent="-342900" lvl="0" marL="457200" rtl="0" algn="l">
              <a:spcBef>
                <a:spcPts val="0"/>
              </a:spcBef>
              <a:spcAft>
                <a:spcPts val="0"/>
              </a:spcAft>
              <a:buSzPts val="1800"/>
              <a:buChar char="●"/>
            </a:pPr>
            <a:r>
              <a:rPr lang="en" u="sng">
                <a:solidFill>
                  <a:schemeClr val="hlink"/>
                </a:solidFill>
                <a:hlinkClick action="ppaction://hlinksldjump" r:id="rId5"/>
              </a:rPr>
              <a:t>How did we wrangle this data?</a:t>
            </a:r>
            <a:endParaRPr/>
          </a:p>
          <a:p>
            <a:pPr indent="-342900" lvl="0" marL="457200" rtl="0" algn="l">
              <a:spcBef>
                <a:spcPts val="0"/>
              </a:spcBef>
              <a:spcAft>
                <a:spcPts val="0"/>
              </a:spcAft>
              <a:buSzPts val="1800"/>
              <a:buChar char="●"/>
            </a:pPr>
            <a:r>
              <a:rPr lang="en" u="sng">
                <a:solidFill>
                  <a:schemeClr val="hlink"/>
                </a:solidFill>
                <a:hlinkClick action="ppaction://hlinksldjump" r:id="rId6"/>
              </a:rPr>
              <a:t>What does this data show?</a:t>
            </a:r>
            <a:endParaRPr/>
          </a:p>
          <a:p>
            <a:pPr indent="-342900" lvl="0" marL="457200" rtl="0" algn="l">
              <a:spcBef>
                <a:spcPts val="0"/>
              </a:spcBef>
              <a:spcAft>
                <a:spcPts val="0"/>
              </a:spcAft>
              <a:buSzPts val="1800"/>
              <a:buChar char="●"/>
            </a:pPr>
            <a:r>
              <a:rPr lang="en" u="sng">
                <a:solidFill>
                  <a:schemeClr val="hlink"/>
                </a:solidFill>
                <a:hlinkClick action="ppaction://hlinksldjump" r:id="rId7"/>
              </a:rPr>
              <a:t>A conclusion for the project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sources</a:t>
            </a:r>
            <a:endParaRPr/>
          </a:p>
        </p:txBody>
      </p:sp>
      <p:sp>
        <p:nvSpPr>
          <p:cNvPr id="79" name="Google Shape;79;p16"/>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Figure.nz Places</a:t>
            </a:r>
            <a:endParaRPr/>
          </a:p>
          <a:p>
            <a:pPr indent="-317500" lvl="1" marL="914400" rtl="0" algn="l">
              <a:spcBef>
                <a:spcPts val="0"/>
              </a:spcBef>
              <a:spcAft>
                <a:spcPts val="0"/>
              </a:spcAft>
              <a:buSzPts val="1400"/>
              <a:buChar char="○"/>
            </a:pPr>
            <a:r>
              <a:rPr lang="en"/>
              <a:t>Demographic information for each district of NZ</a:t>
            </a:r>
            <a:endParaRPr/>
          </a:p>
          <a:p>
            <a:pPr indent="-317500" lvl="1" marL="914400" rtl="0" algn="l">
              <a:spcBef>
                <a:spcPts val="0"/>
              </a:spcBef>
              <a:spcAft>
                <a:spcPts val="0"/>
              </a:spcAft>
              <a:buSzPts val="1400"/>
              <a:buChar char="○"/>
            </a:pPr>
            <a:r>
              <a:rPr lang="en"/>
              <a:t>Pets, Median Income, Housing</a:t>
            </a:r>
            <a:endParaRPr/>
          </a:p>
          <a:p>
            <a:pPr indent="-342900" lvl="0" marL="457200" rtl="0" algn="l">
              <a:spcBef>
                <a:spcPts val="0"/>
              </a:spcBef>
              <a:spcAft>
                <a:spcPts val="0"/>
              </a:spcAft>
              <a:buSzPts val="1800"/>
              <a:buChar char="●"/>
            </a:pPr>
            <a:r>
              <a:rPr lang="en"/>
              <a:t>American Kennel Club</a:t>
            </a:r>
            <a:endParaRPr/>
          </a:p>
          <a:p>
            <a:pPr indent="-317500" lvl="1" marL="914400" rtl="0" algn="l">
              <a:spcBef>
                <a:spcPts val="0"/>
              </a:spcBef>
              <a:spcAft>
                <a:spcPts val="0"/>
              </a:spcAft>
              <a:buSzPts val="1400"/>
              <a:buChar char="○"/>
            </a:pPr>
            <a:r>
              <a:rPr lang="en"/>
              <a:t>‘The Most Popular Dog Breeds of 2019’</a:t>
            </a:r>
            <a:endParaRPr/>
          </a:p>
          <a:p>
            <a:pPr indent="-317500" lvl="1" marL="914400" rtl="0" algn="l">
              <a:spcBef>
                <a:spcPts val="0"/>
              </a:spcBef>
              <a:spcAft>
                <a:spcPts val="0"/>
              </a:spcAft>
              <a:buSzPts val="1400"/>
              <a:buChar char="○"/>
            </a:pPr>
            <a:r>
              <a:rPr lang="en"/>
              <a:t>Each breed has own descriptive page</a:t>
            </a:r>
            <a:endParaRPr/>
          </a:p>
          <a:p>
            <a:pPr indent="-317500" lvl="2" marL="1371600" rtl="0" algn="l">
              <a:spcBef>
                <a:spcPts val="0"/>
              </a:spcBef>
              <a:spcAft>
                <a:spcPts val="0"/>
              </a:spcAft>
              <a:buSzPts val="1400"/>
              <a:buChar char="■"/>
            </a:pPr>
            <a:r>
              <a:rPr lang="en"/>
              <a:t>Size, weight, </a:t>
            </a:r>
            <a:r>
              <a:rPr lang="en"/>
              <a:t>temperament,</a:t>
            </a:r>
            <a:r>
              <a:rPr lang="en"/>
              <a:t> etc.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Ethical Considerations</a:t>
            </a:r>
            <a:endParaRPr/>
          </a:p>
        </p:txBody>
      </p:sp>
      <p:sp>
        <p:nvSpPr>
          <p:cNvPr id="85" name="Google Shape;85;p17"/>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Char char="●"/>
            </a:pPr>
            <a:r>
              <a:rPr lang="en"/>
              <a:t>Whanaungatanga </a:t>
            </a:r>
            <a:r>
              <a:rPr lang="en" sz="1400"/>
              <a:t>(Centrality of kinship)</a:t>
            </a:r>
            <a:endParaRPr/>
          </a:p>
          <a:p>
            <a:pPr indent="-317500" lvl="1" marL="914400" rtl="0" algn="l">
              <a:lnSpc>
                <a:spcPct val="100000"/>
              </a:lnSpc>
              <a:spcBef>
                <a:spcPts val="0"/>
              </a:spcBef>
              <a:spcAft>
                <a:spcPts val="0"/>
              </a:spcAft>
              <a:buSzPts val="1400"/>
              <a:buChar char="○"/>
            </a:pPr>
            <a:r>
              <a:rPr lang="en"/>
              <a:t>Figure.nz was a tool purposed to inform the 2019 district elections</a:t>
            </a:r>
            <a:endParaRPr/>
          </a:p>
          <a:p>
            <a:pPr indent="-317500" lvl="1" marL="914400" rtl="0" algn="l">
              <a:lnSpc>
                <a:spcPct val="100000"/>
              </a:lnSpc>
              <a:spcBef>
                <a:spcPts val="0"/>
              </a:spcBef>
              <a:spcAft>
                <a:spcPts val="0"/>
              </a:spcAft>
              <a:buSzPts val="1400"/>
              <a:buChar char="○"/>
            </a:pPr>
            <a:r>
              <a:rPr lang="en"/>
              <a:t>AKC looks to inform people to promote responsible dog ownership</a:t>
            </a:r>
            <a:endParaRPr/>
          </a:p>
          <a:p>
            <a:pPr indent="-342900" lvl="0" marL="457200" rtl="0" algn="l">
              <a:lnSpc>
                <a:spcPct val="100000"/>
              </a:lnSpc>
              <a:spcBef>
                <a:spcPts val="0"/>
              </a:spcBef>
              <a:spcAft>
                <a:spcPts val="0"/>
              </a:spcAft>
              <a:buSzPts val="1800"/>
              <a:buChar char="●"/>
            </a:pPr>
            <a:r>
              <a:rPr lang="en"/>
              <a:t>Rangatiratanga </a:t>
            </a:r>
            <a:r>
              <a:rPr lang="en" sz="1400"/>
              <a:t>(structure of authority)</a:t>
            </a:r>
            <a:endParaRPr/>
          </a:p>
          <a:p>
            <a:pPr indent="-317500" lvl="1" marL="914400" rtl="0" algn="l">
              <a:lnSpc>
                <a:spcPct val="100000"/>
              </a:lnSpc>
              <a:spcBef>
                <a:spcPts val="0"/>
              </a:spcBef>
              <a:spcAft>
                <a:spcPts val="0"/>
              </a:spcAft>
              <a:buSzPts val="1400"/>
              <a:buChar char="○"/>
            </a:pPr>
            <a:r>
              <a:rPr lang="en"/>
              <a:t>Terms of use for each site allow scraping and promote data sharing</a:t>
            </a:r>
            <a:endParaRPr/>
          </a:p>
          <a:p>
            <a:pPr indent="-342900" lvl="0" marL="457200" rtl="0" algn="l">
              <a:lnSpc>
                <a:spcPct val="100000"/>
              </a:lnSpc>
              <a:spcBef>
                <a:spcPts val="0"/>
              </a:spcBef>
              <a:spcAft>
                <a:spcPts val="0"/>
              </a:spcAft>
              <a:buSzPts val="1800"/>
              <a:buChar char="●"/>
            </a:pPr>
            <a:r>
              <a:rPr lang="en"/>
              <a:t>Manaakitanga </a:t>
            </a:r>
            <a:r>
              <a:rPr lang="en" sz="1400"/>
              <a:t>(extending love, compassion and hospitality)</a:t>
            </a:r>
            <a:endParaRPr/>
          </a:p>
          <a:p>
            <a:pPr indent="-317500" lvl="1" marL="914400" rtl="0" algn="l">
              <a:lnSpc>
                <a:spcPct val="100000"/>
              </a:lnSpc>
              <a:spcBef>
                <a:spcPts val="0"/>
              </a:spcBef>
              <a:spcAft>
                <a:spcPts val="0"/>
              </a:spcAft>
              <a:buSzPts val="1400"/>
              <a:buChar char="○"/>
            </a:pPr>
            <a:r>
              <a:rPr lang="en"/>
              <a:t>Data used to give back information to the people</a:t>
            </a:r>
            <a:endParaRPr/>
          </a:p>
          <a:p>
            <a:pPr indent="-342900" lvl="0" marL="457200" rtl="0" algn="l">
              <a:lnSpc>
                <a:spcPct val="100000"/>
              </a:lnSpc>
              <a:spcBef>
                <a:spcPts val="0"/>
              </a:spcBef>
              <a:spcAft>
                <a:spcPts val="0"/>
              </a:spcAft>
              <a:buSzPts val="1800"/>
              <a:buChar char="●"/>
            </a:pPr>
            <a:r>
              <a:rPr lang="en"/>
              <a:t>Kotahitanga </a:t>
            </a:r>
            <a:r>
              <a:rPr lang="en" sz="1400"/>
              <a:t>(Power held by the collective)</a:t>
            </a:r>
            <a:endParaRPr/>
          </a:p>
          <a:p>
            <a:pPr indent="-317500" lvl="1" marL="914400" rtl="0" algn="l">
              <a:lnSpc>
                <a:spcPct val="100000"/>
              </a:lnSpc>
              <a:spcBef>
                <a:spcPts val="0"/>
              </a:spcBef>
              <a:spcAft>
                <a:spcPts val="0"/>
              </a:spcAft>
              <a:buSzPts val="1400"/>
              <a:buChar char="○"/>
            </a:pPr>
            <a:r>
              <a:rPr lang="en"/>
              <a:t>Benefit individually in project, collective benefits with findings shared freely </a:t>
            </a:r>
            <a:endParaRPr/>
          </a:p>
          <a:p>
            <a:pPr indent="-342900" lvl="0" marL="457200" rtl="0" algn="l">
              <a:lnSpc>
                <a:spcPct val="100000"/>
              </a:lnSpc>
              <a:spcBef>
                <a:spcPts val="0"/>
              </a:spcBef>
              <a:spcAft>
                <a:spcPts val="0"/>
              </a:spcAft>
              <a:buSzPts val="1800"/>
              <a:buChar char="●"/>
            </a:pPr>
            <a:r>
              <a:rPr lang="en"/>
              <a:t>Kaitiakitanga </a:t>
            </a:r>
            <a:r>
              <a:rPr lang="en" sz="1400"/>
              <a:t>(Acting as a guardian over precious things)</a:t>
            </a:r>
            <a:endParaRPr/>
          </a:p>
          <a:p>
            <a:pPr indent="-317500" lvl="1" marL="914400" rtl="0" algn="l">
              <a:lnSpc>
                <a:spcPct val="100000"/>
              </a:lnSpc>
              <a:spcBef>
                <a:spcPts val="0"/>
              </a:spcBef>
              <a:spcAft>
                <a:spcPts val="0"/>
              </a:spcAft>
              <a:buSzPts val="1400"/>
              <a:buChar char="○"/>
            </a:pPr>
            <a:r>
              <a:rPr lang="en"/>
              <a:t>Care taken to ensure data was not improperly altered during wrangling</a:t>
            </a:r>
            <a:endParaRPr/>
          </a:p>
        </p:txBody>
      </p:sp>
      <p:sp>
        <p:nvSpPr>
          <p:cNvPr id="86" name="Google Shape;86;p17"/>
          <p:cNvSpPr txBox="1"/>
          <p:nvPr/>
        </p:nvSpPr>
        <p:spPr>
          <a:xfrm>
            <a:off x="7209600" y="4568875"/>
            <a:ext cx="1622700" cy="324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t/>
            </a:r>
            <a:endParaRPr sz="100">
              <a:latin typeface="Source Code Pro"/>
              <a:ea typeface="Source Code Pro"/>
              <a:cs typeface="Source Code Pro"/>
              <a:sym typeface="Source Code Pr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Wrangling using R and Julia</a:t>
            </a:r>
            <a:endParaRPr/>
          </a:p>
        </p:txBody>
      </p:sp>
      <p:sp>
        <p:nvSpPr>
          <p:cNvPr id="92" name="Google Shape;92;p18"/>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438150" lvl="0" marL="457200" rtl="0" algn="l">
              <a:spcBef>
                <a:spcPts val="0"/>
              </a:spcBef>
              <a:spcAft>
                <a:spcPts val="0"/>
              </a:spcAft>
              <a:buSzPts val="3300"/>
              <a:buChar char="●"/>
            </a:pPr>
            <a:r>
              <a:rPr baseline="30000" lang="en" sz="3300"/>
              <a:t>Scraping in Julia</a:t>
            </a:r>
            <a:endParaRPr baseline="30000" sz="3300"/>
          </a:p>
          <a:p>
            <a:pPr indent="-438150" lvl="1" marL="914400" rtl="0" algn="l">
              <a:spcBef>
                <a:spcPts val="0"/>
              </a:spcBef>
              <a:spcAft>
                <a:spcPts val="0"/>
              </a:spcAft>
              <a:buSzPts val="3300"/>
              <a:buChar char="○"/>
            </a:pPr>
            <a:r>
              <a:rPr baseline="30000" lang="en" sz="3300"/>
              <a:t>American Kennel Club</a:t>
            </a:r>
            <a:endParaRPr baseline="30000" sz="3300"/>
          </a:p>
          <a:p>
            <a:pPr indent="-438150" lvl="0" marL="457200" rtl="0" algn="l">
              <a:spcBef>
                <a:spcPts val="0"/>
              </a:spcBef>
              <a:spcAft>
                <a:spcPts val="0"/>
              </a:spcAft>
              <a:buSzPts val="3300"/>
              <a:buChar char="●"/>
            </a:pPr>
            <a:r>
              <a:rPr baseline="30000" lang="en" sz="3300"/>
              <a:t>Wrangling CSVs from Figures.NZ</a:t>
            </a:r>
            <a:endParaRPr baseline="30000" sz="3300"/>
          </a:p>
          <a:p>
            <a:pPr indent="-438150" lvl="1" marL="914400" rtl="0" algn="l">
              <a:spcBef>
                <a:spcPts val="0"/>
              </a:spcBef>
              <a:spcAft>
                <a:spcPts val="0"/>
              </a:spcAft>
              <a:buSzPts val="3300"/>
              <a:buChar char="○"/>
            </a:pPr>
            <a:r>
              <a:rPr baseline="30000" lang="en" sz="3300"/>
              <a:t>Functions to read files and then get the information from each file</a:t>
            </a:r>
            <a:endParaRPr baseline="30000" sz="3300"/>
          </a:p>
          <a:p>
            <a:pPr indent="0" lvl="0" marL="914400" rtl="0" algn="l">
              <a:spcBef>
                <a:spcPts val="1600"/>
              </a:spcBef>
              <a:spcAft>
                <a:spcPts val="0"/>
              </a:spcAft>
              <a:buNone/>
            </a:pPr>
            <a:r>
              <a:t/>
            </a:r>
            <a:endParaRPr baseline="30000" sz="3300"/>
          </a:p>
          <a:p>
            <a:pPr indent="0" lvl="0" marL="0" rtl="0" algn="l">
              <a:spcBef>
                <a:spcPts val="1600"/>
              </a:spcBef>
              <a:spcAft>
                <a:spcPts val="1600"/>
              </a:spcAft>
              <a:buNone/>
            </a:pPr>
            <a:r>
              <a:t/>
            </a:r>
            <a:endParaRPr baseline="30000" sz="3300"/>
          </a:p>
        </p:txBody>
      </p:sp>
      <p:sp>
        <p:nvSpPr>
          <p:cNvPr id="93" name="Google Shape;93;p18"/>
          <p:cNvSpPr txBox="1"/>
          <p:nvPr/>
        </p:nvSpPr>
        <p:spPr>
          <a:xfrm>
            <a:off x="7209600" y="4568875"/>
            <a:ext cx="1622700" cy="324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t/>
            </a:r>
            <a:endParaRPr sz="100">
              <a:latin typeface="Source Code Pro"/>
              <a:ea typeface="Source Code Pro"/>
              <a:cs typeface="Source Code Pro"/>
              <a:sym typeface="Source Code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9"/>
          <p:cNvPicPr preferRelativeResize="0"/>
          <p:nvPr/>
        </p:nvPicPr>
        <p:blipFill>
          <a:blip r:embed="rId3">
            <a:alphaModFix/>
          </a:blip>
          <a:stretch>
            <a:fillRect/>
          </a:stretch>
        </p:blipFill>
        <p:spPr>
          <a:xfrm>
            <a:off x="1766187" y="0"/>
            <a:ext cx="5611629" cy="4794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analysis: Home Ownership vs Dog per Capita</a:t>
            </a:r>
            <a:endParaRPr/>
          </a:p>
        </p:txBody>
      </p:sp>
      <p:sp>
        <p:nvSpPr>
          <p:cNvPr id="104" name="Google Shape;104;p20"/>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Cool Plot Here</a:t>
            </a:r>
            <a:endParaRPr/>
          </a:p>
        </p:txBody>
      </p:sp>
      <p:sp>
        <p:nvSpPr>
          <p:cNvPr id="105" name="Google Shape;105;p20"/>
          <p:cNvSpPr txBox="1"/>
          <p:nvPr/>
        </p:nvSpPr>
        <p:spPr>
          <a:xfrm>
            <a:off x="7209600" y="4568875"/>
            <a:ext cx="1622700" cy="324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t/>
            </a:r>
            <a:endParaRPr sz="100">
              <a:latin typeface="Source Code Pro"/>
              <a:ea typeface="Source Code Pro"/>
              <a:cs typeface="Source Code Pro"/>
              <a:sym typeface="Source Code Pro"/>
            </a:endParaRPr>
          </a:p>
        </p:txBody>
      </p:sp>
      <p:pic>
        <p:nvPicPr>
          <p:cNvPr id="106" name="Google Shape;106;p20"/>
          <p:cNvPicPr preferRelativeResize="0"/>
          <p:nvPr/>
        </p:nvPicPr>
        <p:blipFill>
          <a:blip r:embed="rId3">
            <a:alphaModFix/>
          </a:blip>
          <a:stretch>
            <a:fillRect/>
          </a:stretch>
        </p:blipFill>
        <p:spPr>
          <a:xfrm>
            <a:off x="407050" y="998875"/>
            <a:ext cx="8520598" cy="36585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Analysis: Median Income vs. Dog Per Capita</a:t>
            </a:r>
            <a:endParaRPr/>
          </a:p>
        </p:txBody>
      </p:sp>
      <p:sp>
        <p:nvSpPr>
          <p:cNvPr id="112" name="Google Shape;112;p21"/>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3" name="Google Shape;113;p21"/>
          <p:cNvPicPr preferRelativeResize="0"/>
          <p:nvPr/>
        </p:nvPicPr>
        <p:blipFill>
          <a:blip r:embed="rId3">
            <a:alphaModFix/>
          </a:blip>
          <a:stretch>
            <a:fillRect/>
          </a:stretch>
        </p:blipFill>
        <p:spPr>
          <a:xfrm>
            <a:off x="383550" y="1228675"/>
            <a:ext cx="8121198" cy="3642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